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6" r:id="rId23"/>
    <p:sldId id="275"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38AADE-4539-4CA0-B517-CD2B9A13A85F}">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6"/>
            <p14:sldId id="275"/>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52" d="100"/>
          <a:sy n="52" d="100"/>
        </p:scale>
        <p:origin x="7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4/26/2020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4/26/2020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4/26/2020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4/26/2020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4/26/2020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4/26/2020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fontScale="90000"/>
          </a:bodyPr>
          <a:lstStyle/>
          <a:p>
            <a:r>
              <a:rPr lang="en-US" dirty="0"/>
              <a:t>Applied Data science capstone – </a:t>
            </a:r>
            <a:br>
              <a:rPr lang="en-US" dirty="0"/>
            </a:br>
            <a:r>
              <a:rPr lang="en-US" sz="1800" dirty="0"/>
              <a:t>the battle of neighborhoods - </a:t>
            </a:r>
            <a:r>
              <a:rPr lang="en-IN" sz="1800" b="1" dirty="0"/>
              <a:t>Helping a Client to Identify locations for new business venture</a:t>
            </a:r>
            <a:br>
              <a:rPr lang="en-IN" dirty="0"/>
            </a:b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Harshal inamdar</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3447-9A81-4B09-AFDA-9C14CC7EF3B6}"/>
              </a:ext>
            </a:extLst>
          </p:cNvPr>
          <p:cNvSpPr>
            <a:spLocks noGrp="1"/>
          </p:cNvSpPr>
          <p:nvPr>
            <p:ph type="title"/>
          </p:nvPr>
        </p:nvSpPr>
        <p:spPr>
          <a:xfrm>
            <a:off x="581192" y="702156"/>
            <a:ext cx="11029616" cy="600171"/>
          </a:xfrm>
        </p:spPr>
        <p:txBody>
          <a:bodyPr/>
          <a:lstStyle/>
          <a:p>
            <a:r>
              <a:rPr lang="en-IN" b="1" dirty="0"/>
              <a:t>Check how many unique venue categories we have</a:t>
            </a:r>
            <a:endParaRPr lang="en-IN" dirty="0"/>
          </a:p>
        </p:txBody>
      </p:sp>
      <p:pic>
        <p:nvPicPr>
          <p:cNvPr id="4" name="Picture 3">
            <a:extLst>
              <a:ext uri="{FF2B5EF4-FFF2-40B4-BE49-F238E27FC236}">
                <a16:creationId xmlns:a16="http://schemas.microsoft.com/office/drawing/2014/main" id="{B285E13F-B72A-4B44-85E6-3F5B63E8BBF0}"/>
              </a:ext>
            </a:extLst>
          </p:cNvPr>
          <p:cNvPicPr/>
          <p:nvPr/>
        </p:nvPicPr>
        <p:blipFill>
          <a:blip r:embed="rId2"/>
          <a:stretch>
            <a:fillRect/>
          </a:stretch>
        </p:blipFill>
        <p:spPr>
          <a:xfrm>
            <a:off x="1303452" y="1635616"/>
            <a:ext cx="9059748" cy="600171"/>
          </a:xfrm>
          <a:prstGeom prst="rect">
            <a:avLst/>
          </a:prstGeom>
        </p:spPr>
      </p:pic>
      <p:sp>
        <p:nvSpPr>
          <p:cNvPr id="5" name="Title 1">
            <a:extLst>
              <a:ext uri="{FF2B5EF4-FFF2-40B4-BE49-F238E27FC236}">
                <a16:creationId xmlns:a16="http://schemas.microsoft.com/office/drawing/2014/main" id="{19C0D8FF-9946-4D83-AAE7-BA5E73577339}"/>
              </a:ext>
            </a:extLst>
          </p:cNvPr>
          <p:cNvSpPr txBox="1">
            <a:spLocks/>
          </p:cNvSpPr>
          <p:nvPr/>
        </p:nvSpPr>
        <p:spPr>
          <a:xfrm>
            <a:off x="544943" y="2341611"/>
            <a:ext cx="11029616" cy="600171"/>
          </a:xfrm>
          <a:prstGeom prst="rect">
            <a:avLst/>
          </a:prstGeom>
        </p:spPr>
        <p:txBody>
          <a:bodyPr vert="horz" lIns="91440" tIns="45720" rIns="91440" bIns="45720" rtlCol="0" anchor="b">
            <a:normAutofit fontScale="70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en-IN" b="1" dirty="0"/>
              <a:t>Counting the similar kind of venues in each neighborhood. Setting up a counter for the same.</a:t>
            </a:r>
            <a:endParaRPr lang="en-IN" dirty="0"/>
          </a:p>
        </p:txBody>
      </p:sp>
      <p:pic>
        <p:nvPicPr>
          <p:cNvPr id="6" name="Picture 5">
            <a:extLst>
              <a:ext uri="{FF2B5EF4-FFF2-40B4-BE49-F238E27FC236}">
                <a16:creationId xmlns:a16="http://schemas.microsoft.com/office/drawing/2014/main" id="{B11A59BD-0775-48AA-8BBB-06AE92194A71}"/>
              </a:ext>
            </a:extLst>
          </p:cNvPr>
          <p:cNvPicPr/>
          <p:nvPr/>
        </p:nvPicPr>
        <p:blipFill>
          <a:blip r:embed="rId3"/>
          <a:stretch>
            <a:fillRect/>
          </a:stretch>
        </p:blipFill>
        <p:spPr>
          <a:xfrm>
            <a:off x="1000486" y="3047606"/>
            <a:ext cx="10191028" cy="3375582"/>
          </a:xfrm>
          <a:prstGeom prst="rect">
            <a:avLst/>
          </a:prstGeom>
        </p:spPr>
      </p:pic>
    </p:spTree>
    <p:extLst>
      <p:ext uri="{BB962C8B-B14F-4D97-AF65-F5344CB8AC3E}">
        <p14:creationId xmlns:p14="http://schemas.microsoft.com/office/powerpoint/2010/main" val="1291241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FBA6-67E6-4A4B-A306-43A88028D088}"/>
              </a:ext>
            </a:extLst>
          </p:cNvPr>
          <p:cNvSpPr>
            <a:spLocks noGrp="1"/>
          </p:cNvSpPr>
          <p:nvPr>
            <p:ph type="title"/>
          </p:nvPr>
        </p:nvSpPr>
        <p:spPr>
          <a:xfrm>
            <a:off x="581192" y="1108556"/>
            <a:ext cx="11029616" cy="507808"/>
          </a:xfrm>
        </p:spPr>
        <p:txBody>
          <a:bodyPr>
            <a:normAutofit fontScale="90000"/>
          </a:bodyPr>
          <a:lstStyle/>
          <a:p>
            <a:pPr lvl="0"/>
            <a:r>
              <a:rPr lang="en-IN" b="1" dirty="0"/>
              <a:t>Finding Top Venues for each neighborhood –</a:t>
            </a:r>
            <a:br>
              <a:rPr lang="en-IN" dirty="0"/>
            </a:br>
            <a:r>
              <a:rPr lang="en-IN" sz="1800" dirty="0"/>
              <a:t>Calculating frequency of similar venues in each neighborhood.</a:t>
            </a:r>
            <a:br>
              <a:rPr lang="en-IN" sz="1800" dirty="0"/>
            </a:br>
            <a:r>
              <a:rPr lang="en-IN" sz="1800" dirty="0"/>
              <a:t>Grouping the neighborhood such that similar Neighborhoods can then be classified in same cluster.</a:t>
            </a:r>
            <a:endParaRPr lang="en-IN" dirty="0"/>
          </a:p>
        </p:txBody>
      </p:sp>
      <p:pic>
        <p:nvPicPr>
          <p:cNvPr id="4" name="Picture 3">
            <a:extLst>
              <a:ext uri="{FF2B5EF4-FFF2-40B4-BE49-F238E27FC236}">
                <a16:creationId xmlns:a16="http://schemas.microsoft.com/office/drawing/2014/main" id="{796E66F4-6474-49D7-8FE3-A1AFEFDBE327}"/>
              </a:ext>
            </a:extLst>
          </p:cNvPr>
          <p:cNvPicPr/>
          <p:nvPr/>
        </p:nvPicPr>
        <p:blipFill>
          <a:blip r:embed="rId2"/>
          <a:stretch>
            <a:fillRect/>
          </a:stretch>
        </p:blipFill>
        <p:spPr>
          <a:xfrm>
            <a:off x="474148" y="1717964"/>
            <a:ext cx="11136660" cy="4673600"/>
          </a:xfrm>
          <a:prstGeom prst="rect">
            <a:avLst/>
          </a:prstGeom>
        </p:spPr>
      </p:pic>
    </p:spTree>
    <p:extLst>
      <p:ext uri="{BB962C8B-B14F-4D97-AF65-F5344CB8AC3E}">
        <p14:creationId xmlns:p14="http://schemas.microsoft.com/office/powerpoint/2010/main" val="1399291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1EC8F-F0AD-4D4E-9ADC-AB584794FECE}"/>
              </a:ext>
            </a:extLst>
          </p:cNvPr>
          <p:cNvPicPr/>
          <p:nvPr/>
        </p:nvPicPr>
        <p:blipFill>
          <a:blip r:embed="rId2"/>
          <a:stretch>
            <a:fillRect/>
          </a:stretch>
        </p:blipFill>
        <p:spPr>
          <a:xfrm>
            <a:off x="3361603" y="709612"/>
            <a:ext cx="5210175" cy="5438775"/>
          </a:xfrm>
          <a:prstGeom prst="rect">
            <a:avLst/>
          </a:prstGeom>
        </p:spPr>
      </p:pic>
    </p:spTree>
    <p:extLst>
      <p:ext uri="{BB962C8B-B14F-4D97-AF65-F5344CB8AC3E}">
        <p14:creationId xmlns:p14="http://schemas.microsoft.com/office/powerpoint/2010/main" val="247486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CD28D-F1B5-4F3F-98FE-172E7532165E}"/>
              </a:ext>
            </a:extLst>
          </p:cNvPr>
          <p:cNvSpPr>
            <a:spLocks noGrp="1"/>
          </p:cNvSpPr>
          <p:nvPr>
            <p:ph type="title"/>
          </p:nvPr>
        </p:nvSpPr>
        <p:spPr>
          <a:xfrm>
            <a:off x="581192" y="696213"/>
            <a:ext cx="11029616" cy="781605"/>
          </a:xfrm>
        </p:spPr>
        <p:txBody>
          <a:bodyPr>
            <a:normAutofit/>
          </a:bodyPr>
          <a:lstStyle/>
          <a:p>
            <a:r>
              <a:rPr lang="en-IN" sz="2000" b="1" dirty="0"/>
              <a:t>Deriving at the most common venues for all the Neighborhoods and arranging in order</a:t>
            </a:r>
            <a:endParaRPr lang="en-IN" sz="2000" dirty="0"/>
          </a:p>
        </p:txBody>
      </p:sp>
      <p:pic>
        <p:nvPicPr>
          <p:cNvPr id="4" name="Picture 3">
            <a:extLst>
              <a:ext uri="{FF2B5EF4-FFF2-40B4-BE49-F238E27FC236}">
                <a16:creationId xmlns:a16="http://schemas.microsoft.com/office/drawing/2014/main" id="{0D612A5D-61FC-42E1-AA14-98FEDE557961}"/>
              </a:ext>
            </a:extLst>
          </p:cNvPr>
          <p:cNvPicPr/>
          <p:nvPr/>
        </p:nvPicPr>
        <p:blipFill>
          <a:blip r:embed="rId2"/>
          <a:stretch>
            <a:fillRect/>
          </a:stretch>
        </p:blipFill>
        <p:spPr>
          <a:xfrm>
            <a:off x="581191" y="1647766"/>
            <a:ext cx="11130517" cy="4706851"/>
          </a:xfrm>
          <a:prstGeom prst="rect">
            <a:avLst/>
          </a:prstGeom>
        </p:spPr>
      </p:pic>
    </p:spTree>
    <p:extLst>
      <p:ext uri="{BB962C8B-B14F-4D97-AF65-F5344CB8AC3E}">
        <p14:creationId xmlns:p14="http://schemas.microsoft.com/office/powerpoint/2010/main" val="383884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CD28D-F1B5-4F3F-98FE-172E7532165E}"/>
              </a:ext>
            </a:extLst>
          </p:cNvPr>
          <p:cNvSpPr>
            <a:spLocks noGrp="1"/>
          </p:cNvSpPr>
          <p:nvPr>
            <p:ph type="title"/>
          </p:nvPr>
        </p:nvSpPr>
        <p:spPr>
          <a:xfrm>
            <a:off x="581192" y="882650"/>
            <a:ext cx="11029616" cy="803371"/>
          </a:xfrm>
        </p:spPr>
        <p:txBody>
          <a:bodyPr>
            <a:noAutofit/>
          </a:bodyPr>
          <a:lstStyle/>
          <a:p>
            <a:r>
              <a:rPr lang="en-IN" sz="2000" b="1" dirty="0"/>
              <a:t>Import KMeans from Sklearn.cluster to assign cluster labels for each Neighborhood</a:t>
            </a:r>
            <a:br>
              <a:rPr lang="en-IN" sz="2000" dirty="0"/>
            </a:br>
            <a:endParaRPr lang="en-IN" sz="2000" dirty="0"/>
          </a:p>
        </p:txBody>
      </p:sp>
      <p:pic>
        <p:nvPicPr>
          <p:cNvPr id="4" name="Picture 3">
            <a:extLst>
              <a:ext uri="{FF2B5EF4-FFF2-40B4-BE49-F238E27FC236}">
                <a16:creationId xmlns:a16="http://schemas.microsoft.com/office/drawing/2014/main" id="{2CE00099-BD02-415C-A51A-0C57ABF24210}"/>
              </a:ext>
            </a:extLst>
          </p:cNvPr>
          <p:cNvPicPr/>
          <p:nvPr/>
        </p:nvPicPr>
        <p:blipFill>
          <a:blip r:embed="rId2"/>
          <a:stretch>
            <a:fillRect/>
          </a:stretch>
        </p:blipFill>
        <p:spPr>
          <a:xfrm>
            <a:off x="3331845" y="1491470"/>
            <a:ext cx="5731510" cy="531495"/>
          </a:xfrm>
          <a:prstGeom prst="rect">
            <a:avLst/>
          </a:prstGeom>
        </p:spPr>
      </p:pic>
      <p:pic>
        <p:nvPicPr>
          <p:cNvPr id="5" name="Picture 4">
            <a:extLst>
              <a:ext uri="{FF2B5EF4-FFF2-40B4-BE49-F238E27FC236}">
                <a16:creationId xmlns:a16="http://schemas.microsoft.com/office/drawing/2014/main" id="{73188D12-7E41-41CD-A7B7-C819071E0D48}"/>
              </a:ext>
            </a:extLst>
          </p:cNvPr>
          <p:cNvPicPr/>
          <p:nvPr/>
        </p:nvPicPr>
        <p:blipFill>
          <a:blip r:embed="rId3"/>
          <a:stretch>
            <a:fillRect/>
          </a:stretch>
        </p:blipFill>
        <p:spPr>
          <a:xfrm>
            <a:off x="985809" y="2294841"/>
            <a:ext cx="9746846" cy="4075430"/>
          </a:xfrm>
          <a:prstGeom prst="rect">
            <a:avLst/>
          </a:prstGeom>
        </p:spPr>
      </p:pic>
    </p:spTree>
    <p:extLst>
      <p:ext uri="{BB962C8B-B14F-4D97-AF65-F5344CB8AC3E}">
        <p14:creationId xmlns:p14="http://schemas.microsoft.com/office/powerpoint/2010/main" val="1856772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3600-8A0D-45E0-ADD8-4174B88235D1}"/>
              </a:ext>
            </a:extLst>
          </p:cNvPr>
          <p:cNvSpPr>
            <a:spLocks noGrp="1"/>
          </p:cNvSpPr>
          <p:nvPr>
            <p:ph type="title"/>
          </p:nvPr>
        </p:nvSpPr>
        <p:spPr>
          <a:xfrm>
            <a:off x="581192" y="702156"/>
            <a:ext cx="11029616" cy="535517"/>
          </a:xfrm>
        </p:spPr>
        <p:txBody>
          <a:bodyPr/>
          <a:lstStyle/>
          <a:p>
            <a:r>
              <a:rPr lang="en-IN" b="1" dirty="0"/>
              <a:t>Checking the clusters on a map using Folium</a:t>
            </a:r>
            <a:endParaRPr lang="en-IN" dirty="0"/>
          </a:p>
        </p:txBody>
      </p:sp>
      <p:pic>
        <p:nvPicPr>
          <p:cNvPr id="4" name="Picture 3">
            <a:extLst>
              <a:ext uri="{FF2B5EF4-FFF2-40B4-BE49-F238E27FC236}">
                <a16:creationId xmlns:a16="http://schemas.microsoft.com/office/drawing/2014/main" id="{524024ED-E45E-4CB5-82C3-16201618C491}"/>
              </a:ext>
            </a:extLst>
          </p:cNvPr>
          <p:cNvPicPr/>
          <p:nvPr/>
        </p:nvPicPr>
        <p:blipFill>
          <a:blip r:embed="rId2"/>
          <a:stretch>
            <a:fillRect/>
          </a:stretch>
        </p:blipFill>
        <p:spPr>
          <a:xfrm>
            <a:off x="581192" y="1237673"/>
            <a:ext cx="11029616" cy="5366327"/>
          </a:xfrm>
          <a:prstGeom prst="rect">
            <a:avLst/>
          </a:prstGeom>
        </p:spPr>
      </p:pic>
    </p:spTree>
    <p:extLst>
      <p:ext uri="{BB962C8B-B14F-4D97-AF65-F5344CB8AC3E}">
        <p14:creationId xmlns:p14="http://schemas.microsoft.com/office/powerpoint/2010/main" val="1898748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AF9BA-A757-4281-9EA7-7C34C412E301}"/>
              </a:ext>
            </a:extLst>
          </p:cNvPr>
          <p:cNvSpPr>
            <a:spLocks noGrp="1"/>
          </p:cNvSpPr>
          <p:nvPr>
            <p:ph type="title"/>
          </p:nvPr>
        </p:nvSpPr>
        <p:spPr>
          <a:xfrm>
            <a:off x="581192" y="702156"/>
            <a:ext cx="11029616" cy="729480"/>
          </a:xfrm>
        </p:spPr>
        <p:txBody>
          <a:bodyPr>
            <a:noAutofit/>
          </a:bodyPr>
          <a:lstStyle/>
          <a:p>
            <a:r>
              <a:rPr lang="en-IN" sz="1800" dirty="0"/>
              <a:t>Taking into account the city centre latitude and longitude, only the co-ordinates falling in the following bracket are kept and others are excluded from the data –</a:t>
            </a:r>
            <a:br>
              <a:rPr lang="en-IN" sz="1800" dirty="0"/>
            </a:br>
            <a:endParaRPr lang="en-IN" sz="1800" dirty="0"/>
          </a:p>
        </p:txBody>
      </p:sp>
      <p:pic>
        <p:nvPicPr>
          <p:cNvPr id="10" name="Picture 9">
            <a:extLst>
              <a:ext uri="{FF2B5EF4-FFF2-40B4-BE49-F238E27FC236}">
                <a16:creationId xmlns:a16="http://schemas.microsoft.com/office/drawing/2014/main" id="{2CC1BC85-33C9-4193-BB2A-BD4DB34787C2}"/>
              </a:ext>
            </a:extLst>
          </p:cNvPr>
          <p:cNvPicPr/>
          <p:nvPr/>
        </p:nvPicPr>
        <p:blipFill>
          <a:blip r:embed="rId2"/>
          <a:stretch>
            <a:fillRect/>
          </a:stretch>
        </p:blipFill>
        <p:spPr>
          <a:xfrm>
            <a:off x="2583700" y="1172095"/>
            <a:ext cx="5731510" cy="375920"/>
          </a:xfrm>
          <a:prstGeom prst="rect">
            <a:avLst/>
          </a:prstGeom>
        </p:spPr>
      </p:pic>
      <p:sp>
        <p:nvSpPr>
          <p:cNvPr id="8" name="Rectangle 7">
            <a:extLst>
              <a:ext uri="{FF2B5EF4-FFF2-40B4-BE49-F238E27FC236}">
                <a16:creationId xmlns:a16="http://schemas.microsoft.com/office/drawing/2014/main" id="{164C8A6E-9A90-4562-89AA-C1A387358880}"/>
              </a:ext>
            </a:extLst>
          </p:cNvPr>
          <p:cNvSpPr/>
          <p:nvPr/>
        </p:nvSpPr>
        <p:spPr>
          <a:xfrm>
            <a:off x="2770909" y="1681996"/>
            <a:ext cx="6096000" cy="671915"/>
          </a:xfrm>
          <a:prstGeom prst="rect">
            <a:avLst/>
          </a:prstGeom>
        </p:spPr>
        <p:txBody>
          <a:bodyPr>
            <a:spAutoFit/>
          </a:bodyPr>
          <a:lstStyle/>
          <a:p>
            <a:pPr>
              <a:lnSpc>
                <a:spcPct val="107000"/>
              </a:lnSpc>
              <a:spcAft>
                <a:spcPts val="800"/>
              </a:spcAft>
            </a:pPr>
            <a:r>
              <a:rPr lang="en-IN" dirty="0">
                <a:latin typeface="Calibri Light" panose="020F0302020204030204" pitchFamily="34" charset="0"/>
                <a:ea typeface="Calibri" panose="020F0502020204030204" pitchFamily="34" charset="0"/>
                <a:cs typeface="Times New Roman" panose="02020603050405020304" pitchFamily="18" charset="0"/>
              </a:rPr>
              <a:t>Co-ordinates between 33.95 N and -118.30 W and 34.20 and -118.20 kept. Others are removed.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CBD7583-1C16-4028-B1B9-3EB9C0014DA9}"/>
              </a:ext>
            </a:extLst>
          </p:cNvPr>
          <p:cNvPicPr/>
          <p:nvPr/>
        </p:nvPicPr>
        <p:blipFill>
          <a:blip r:embed="rId3"/>
          <a:stretch>
            <a:fillRect/>
          </a:stretch>
        </p:blipFill>
        <p:spPr>
          <a:xfrm>
            <a:off x="581192" y="2353911"/>
            <a:ext cx="11213644" cy="4231616"/>
          </a:xfrm>
          <a:prstGeom prst="rect">
            <a:avLst/>
          </a:prstGeom>
        </p:spPr>
      </p:pic>
    </p:spTree>
    <p:extLst>
      <p:ext uri="{BB962C8B-B14F-4D97-AF65-F5344CB8AC3E}">
        <p14:creationId xmlns:p14="http://schemas.microsoft.com/office/powerpoint/2010/main" val="3976534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7D74-3D62-43FA-96C8-4CBBA251E06C}"/>
              </a:ext>
            </a:extLst>
          </p:cNvPr>
          <p:cNvSpPr>
            <a:spLocks noGrp="1"/>
          </p:cNvSpPr>
          <p:nvPr>
            <p:ph type="title"/>
          </p:nvPr>
        </p:nvSpPr>
        <p:spPr>
          <a:xfrm>
            <a:off x="581192" y="702156"/>
            <a:ext cx="11029616" cy="766426"/>
          </a:xfrm>
        </p:spPr>
        <p:txBody>
          <a:bodyPr>
            <a:noAutofit/>
          </a:bodyPr>
          <a:lstStyle/>
          <a:p>
            <a:r>
              <a:rPr lang="en-IN" sz="1800" b="1" dirty="0"/>
              <a:t>Getting the Data around the commercial/retails rental pricing in Los Angeles to help client come up with a decision of choosing the location from the final shortlist of 8.</a:t>
            </a:r>
            <a:endParaRPr lang="en-IN" sz="1800" dirty="0"/>
          </a:p>
        </p:txBody>
      </p:sp>
      <p:pic>
        <p:nvPicPr>
          <p:cNvPr id="4" name="Picture 3">
            <a:extLst>
              <a:ext uri="{FF2B5EF4-FFF2-40B4-BE49-F238E27FC236}">
                <a16:creationId xmlns:a16="http://schemas.microsoft.com/office/drawing/2014/main" id="{5F9F76C0-D297-4135-84DD-48149485E2D3}"/>
              </a:ext>
            </a:extLst>
          </p:cNvPr>
          <p:cNvPicPr/>
          <p:nvPr/>
        </p:nvPicPr>
        <p:blipFill>
          <a:blip r:embed="rId2"/>
          <a:stretch>
            <a:fillRect/>
          </a:stretch>
        </p:blipFill>
        <p:spPr>
          <a:xfrm>
            <a:off x="581192" y="1597111"/>
            <a:ext cx="6632408" cy="4932998"/>
          </a:xfrm>
          <a:prstGeom prst="rect">
            <a:avLst/>
          </a:prstGeom>
        </p:spPr>
      </p:pic>
      <p:sp>
        <p:nvSpPr>
          <p:cNvPr id="5" name="Rectangle 4">
            <a:extLst>
              <a:ext uri="{FF2B5EF4-FFF2-40B4-BE49-F238E27FC236}">
                <a16:creationId xmlns:a16="http://schemas.microsoft.com/office/drawing/2014/main" id="{A1ACD1EB-0C5B-40A9-BBC5-91034E6C8D78}"/>
              </a:ext>
            </a:extLst>
          </p:cNvPr>
          <p:cNvSpPr/>
          <p:nvPr/>
        </p:nvSpPr>
        <p:spPr>
          <a:xfrm>
            <a:off x="7324436" y="1687461"/>
            <a:ext cx="4673600" cy="3760966"/>
          </a:xfrm>
          <a:prstGeom prst="rect">
            <a:avLst/>
          </a:prstGeom>
        </p:spPr>
        <p:txBody>
          <a:bodyPr wrap="square">
            <a:spAutoFit/>
          </a:bodyPr>
          <a:lstStyle/>
          <a:p>
            <a:pPr>
              <a:lnSpc>
                <a:spcPct val="107000"/>
              </a:lnSpc>
              <a:spcAft>
                <a:spcPts val="800"/>
              </a:spcAft>
            </a:pPr>
            <a:r>
              <a:rPr lang="en-IN" dirty="0">
                <a:latin typeface="Calibri Light" panose="020F0302020204030204" pitchFamily="34" charset="0"/>
                <a:ea typeface="Calibri" panose="020F0502020204030204" pitchFamily="34" charset="0"/>
                <a:cs typeface="Times New Roman" panose="02020603050405020304" pitchFamily="18" charset="0"/>
              </a:rPr>
              <a:t>Based on the details received on one of a real estate website following is the order of the rates in these localities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Light" panose="020F0302020204030204" pitchFamily="34" charset="0"/>
                <a:ea typeface="Calibri" panose="020F0502020204030204" pitchFamily="34" charset="0"/>
                <a:cs typeface="Times New Roman" panose="02020603050405020304" pitchFamily="18" charset="0"/>
              </a:rPr>
              <a:t>1. Boyle Heights - $4000 Sq. ft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Light" panose="020F0302020204030204" pitchFamily="34" charset="0"/>
                <a:ea typeface="Calibri" panose="020F0502020204030204" pitchFamily="34" charset="0"/>
                <a:cs typeface="Times New Roman" panose="02020603050405020304" pitchFamily="18" charset="0"/>
              </a:rPr>
              <a:t>2. Civic Center - Little Tokyo - $6000 per Sq.ft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Light" panose="020F0302020204030204" pitchFamily="34" charset="0"/>
                <a:ea typeface="Calibri" panose="020F0502020204030204" pitchFamily="34" charset="0"/>
                <a:cs typeface="Times New Roman" panose="02020603050405020304" pitchFamily="18" charset="0"/>
              </a:rPr>
              <a:t>3. Glassel Park - $5000 per Sq.ft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Light" panose="020F0302020204030204" pitchFamily="34" charset="0"/>
                <a:ea typeface="Calibri" panose="020F0502020204030204" pitchFamily="34" charset="0"/>
                <a:cs typeface="Times New Roman" panose="02020603050405020304" pitchFamily="18" charset="0"/>
              </a:rPr>
              <a:t>4. Mid Wilshire - $2000 per Sq.ft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Light" panose="020F0302020204030204" pitchFamily="34" charset="0"/>
                <a:ea typeface="Calibri" panose="020F0502020204030204" pitchFamily="34" charset="0"/>
                <a:cs typeface="Times New Roman" panose="02020603050405020304" pitchFamily="18" charset="0"/>
              </a:rPr>
              <a:t>5. South east Los Angeles - $8000 per Sq.ft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Light" panose="020F0302020204030204" pitchFamily="34" charset="0"/>
                <a:ea typeface="Calibri" panose="020F0502020204030204" pitchFamily="34" charset="0"/>
                <a:cs typeface="Times New Roman" panose="02020603050405020304" pitchFamily="18" charset="0"/>
              </a:rPr>
              <a:t>6.  Westlake - $2000 per Sq.ft.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Light" panose="020F03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4475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404B5-D762-4413-9617-D99C67D1600D}"/>
              </a:ext>
            </a:extLst>
          </p:cNvPr>
          <p:cNvSpPr>
            <a:spLocks noGrp="1"/>
          </p:cNvSpPr>
          <p:nvPr>
            <p:ph type="title"/>
          </p:nvPr>
        </p:nvSpPr>
        <p:spPr>
          <a:xfrm>
            <a:off x="581192" y="702156"/>
            <a:ext cx="11029616" cy="489335"/>
          </a:xfrm>
        </p:spPr>
        <p:txBody>
          <a:bodyPr>
            <a:normAutofit fontScale="90000"/>
          </a:bodyPr>
          <a:lstStyle/>
          <a:p>
            <a:r>
              <a:rPr lang="en-IN" dirty="0"/>
              <a:t>Decoding &amp; discussing the results</a:t>
            </a:r>
          </a:p>
        </p:txBody>
      </p:sp>
      <p:sp>
        <p:nvSpPr>
          <p:cNvPr id="3" name="Content Placeholder 2">
            <a:extLst>
              <a:ext uri="{FF2B5EF4-FFF2-40B4-BE49-F238E27FC236}">
                <a16:creationId xmlns:a16="http://schemas.microsoft.com/office/drawing/2014/main" id="{1472A09E-8555-4FF7-AFBC-77D729348D4F}"/>
              </a:ext>
            </a:extLst>
          </p:cNvPr>
          <p:cNvSpPr>
            <a:spLocks noGrp="1"/>
          </p:cNvSpPr>
          <p:nvPr>
            <p:ph idx="1"/>
          </p:nvPr>
        </p:nvSpPr>
        <p:spPr>
          <a:xfrm>
            <a:off x="581192" y="1348509"/>
            <a:ext cx="11029615" cy="5200073"/>
          </a:xfrm>
        </p:spPr>
        <p:txBody>
          <a:bodyPr>
            <a:normAutofit fontScale="92500" lnSpcReduction="20000"/>
          </a:bodyPr>
          <a:lstStyle/>
          <a:p>
            <a:r>
              <a:rPr lang="en-IN" sz="1800" dirty="0"/>
              <a:t>Out of the two highly populated clusters i.e. Cluster no. 1 and Cluster no. 5, below are the general trends, based on which we can make recommendations to the client.</a:t>
            </a:r>
            <a:endParaRPr lang="en-IN" sz="1600" dirty="0"/>
          </a:p>
          <a:p>
            <a:pPr lvl="0"/>
            <a:r>
              <a:rPr lang="en-IN" sz="1800" dirty="0"/>
              <a:t>Most common location for Cluster 5 is Coffee Shop and for Cluster 1, it is Mexican Restaurant.</a:t>
            </a:r>
            <a:endParaRPr lang="en-IN" sz="1600" dirty="0"/>
          </a:p>
          <a:p>
            <a:pPr lvl="0"/>
            <a:r>
              <a:rPr lang="en-IN" sz="1800" dirty="0"/>
              <a:t>In terms of density with respect to restaurants, that can be seen as high in Cluster 1, whereas in Cluster 5, it is more with respect to Coffee Shops., Gym, Yoga, though there are numerous restaurants.</a:t>
            </a:r>
            <a:endParaRPr lang="en-IN" sz="1600" dirty="0"/>
          </a:p>
          <a:p>
            <a:pPr lvl="0"/>
            <a:r>
              <a:rPr lang="en-IN" sz="1800" dirty="0"/>
              <a:t>Though not much difference in the way of clustering, it is ideal to go with the area having more restaurants than the coffee shops.</a:t>
            </a:r>
            <a:endParaRPr lang="en-IN" sz="1600" dirty="0"/>
          </a:p>
          <a:p>
            <a:pPr lvl="0"/>
            <a:r>
              <a:rPr lang="en-IN" sz="1800" dirty="0"/>
              <a:t>Restaurants attract more crowd owing to the large sitting places that they have compared to coffee shops; thus, it will be okay to assume the density of crowd at the places in Cluster 1 will be more than in Cluster 5.</a:t>
            </a:r>
            <a:endParaRPr lang="en-IN" sz="1600" dirty="0"/>
          </a:p>
          <a:p>
            <a:pPr lvl="0"/>
            <a:r>
              <a:rPr lang="en-IN" sz="1800" dirty="0"/>
              <a:t>In addition to this, in Cluster 1, there are following locations in the common venues apart from the restaurants –</a:t>
            </a:r>
            <a:endParaRPr lang="en-IN" sz="1600" dirty="0"/>
          </a:p>
          <a:p>
            <a:pPr lvl="1"/>
            <a:r>
              <a:rPr lang="en-IN" dirty="0"/>
              <a:t>Grocery Store</a:t>
            </a:r>
            <a:endParaRPr lang="en-IN" sz="1200" dirty="0"/>
          </a:p>
          <a:p>
            <a:pPr lvl="1"/>
            <a:r>
              <a:rPr lang="en-IN" dirty="0"/>
              <a:t>Convenience Store</a:t>
            </a:r>
            <a:endParaRPr lang="en-IN" sz="1200" dirty="0"/>
          </a:p>
          <a:p>
            <a:pPr lvl="1"/>
            <a:r>
              <a:rPr lang="en-IN" dirty="0"/>
              <a:t>Historic Sites</a:t>
            </a:r>
            <a:endParaRPr lang="en-IN" sz="1200" dirty="0"/>
          </a:p>
          <a:p>
            <a:pPr lvl="1"/>
            <a:r>
              <a:rPr lang="en-IN" dirty="0"/>
              <a:t>Museum</a:t>
            </a:r>
            <a:endParaRPr lang="en-IN" sz="1200" dirty="0"/>
          </a:p>
          <a:p>
            <a:pPr lvl="1"/>
            <a:r>
              <a:rPr lang="en-IN" dirty="0"/>
              <a:t>Park</a:t>
            </a:r>
            <a:endParaRPr lang="en-IN" sz="1200" dirty="0"/>
          </a:p>
          <a:p>
            <a:pPr lvl="1"/>
            <a:r>
              <a:rPr lang="en-IN" dirty="0"/>
              <a:t>Coffee Shops</a:t>
            </a:r>
            <a:endParaRPr lang="en-IN" sz="1200" dirty="0"/>
          </a:p>
          <a:p>
            <a:pPr lvl="1"/>
            <a:r>
              <a:rPr lang="en-IN" dirty="0"/>
              <a:t>Discount Stores</a:t>
            </a:r>
            <a:endParaRPr lang="en-IN" sz="1200" dirty="0"/>
          </a:p>
          <a:p>
            <a:endParaRPr lang="en-IN" dirty="0"/>
          </a:p>
        </p:txBody>
      </p:sp>
    </p:spTree>
    <p:extLst>
      <p:ext uri="{BB962C8B-B14F-4D97-AF65-F5344CB8AC3E}">
        <p14:creationId xmlns:p14="http://schemas.microsoft.com/office/powerpoint/2010/main" val="68020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2A09E-8555-4FF7-AFBC-77D729348D4F}"/>
              </a:ext>
            </a:extLst>
          </p:cNvPr>
          <p:cNvSpPr>
            <a:spLocks noGrp="1"/>
          </p:cNvSpPr>
          <p:nvPr>
            <p:ph idx="1"/>
          </p:nvPr>
        </p:nvSpPr>
        <p:spPr>
          <a:xfrm>
            <a:off x="581192" y="1348509"/>
            <a:ext cx="11029615" cy="5200073"/>
          </a:xfrm>
        </p:spPr>
        <p:txBody>
          <a:bodyPr>
            <a:normAutofit/>
          </a:bodyPr>
          <a:lstStyle/>
          <a:p>
            <a:r>
              <a:rPr lang="en-IN" dirty="0"/>
              <a:t>Now that we have a list of locations from Cluster 1, next thing will be to classify them further.</a:t>
            </a:r>
          </a:p>
          <a:p>
            <a:r>
              <a:rPr lang="en-IN" dirty="0"/>
              <a:t>Based on one of the inputs received from Client, it is imperative that the location of the Ice Cream Parlor should be in a locality that is not in the suburbs but having proximity to the city centre.</a:t>
            </a:r>
          </a:p>
          <a:p>
            <a:r>
              <a:rPr lang="en-IN" dirty="0"/>
              <a:t>Considering this is the first venture not only in United States but also out of UK i.e. home country, Client management has provided clear-cut inputs stating the location should be such that it should make sure to catch maximum eyeballs and ice cream parlour should make its presence felt in the heart of the city.</a:t>
            </a:r>
          </a:p>
          <a:p>
            <a:r>
              <a:rPr lang="en-IN" dirty="0"/>
              <a:t>Owing to this, next step was to check the Location details of the Los Angeles City Center, the very hub of the city.</a:t>
            </a:r>
          </a:p>
          <a:p>
            <a:r>
              <a:rPr lang="en-IN" dirty="0"/>
              <a:t>Location Details were - 34.0522° N, 118.2437° W</a:t>
            </a:r>
          </a:p>
          <a:p>
            <a:r>
              <a:rPr lang="en-IN" dirty="0"/>
              <a:t>To make sure the neighbourhoods aren’t much far from the city centre, only locations falling within following locations selected –</a:t>
            </a:r>
          </a:p>
          <a:p>
            <a:r>
              <a:rPr lang="en-IN" dirty="0"/>
              <a:t>Latitude – 33.95 N to 34.20 N</a:t>
            </a:r>
          </a:p>
          <a:p>
            <a:r>
              <a:rPr lang="en-IN" dirty="0"/>
              <a:t>Longitude - -118.30 W to -118.20 W</a:t>
            </a:r>
          </a:p>
          <a:p>
            <a:r>
              <a:rPr lang="en-IN" dirty="0"/>
              <a:t>Those locations following out of these ranges are removed. Thus, we have narrowed down the list of locations to 8.</a:t>
            </a:r>
          </a:p>
        </p:txBody>
      </p:sp>
    </p:spTree>
    <p:extLst>
      <p:ext uri="{BB962C8B-B14F-4D97-AF65-F5344CB8AC3E}">
        <p14:creationId xmlns:p14="http://schemas.microsoft.com/office/powerpoint/2010/main" val="3059630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535517"/>
          </a:xfrm>
        </p:spPr>
        <p:txBody>
          <a:bodyPr/>
          <a:lstStyle/>
          <a:p>
            <a:r>
              <a:rPr lang="en-US" dirty="0"/>
              <a:t>Overview of the problem statement</a:t>
            </a:r>
          </a:p>
        </p:txBody>
      </p:sp>
      <p:sp>
        <p:nvSpPr>
          <p:cNvPr id="5" name="Content Placeholder 4">
            <a:extLst>
              <a:ext uri="{FF2B5EF4-FFF2-40B4-BE49-F238E27FC236}">
                <a16:creationId xmlns:a16="http://schemas.microsoft.com/office/drawing/2014/main" id="{67D4D8FB-71ED-4F28-9D89-4929A488474E}"/>
              </a:ext>
            </a:extLst>
          </p:cNvPr>
          <p:cNvSpPr>
            <a:spLocks noGrp="1"/>
          </p:cNvSpPr>
          <p:nvPr>
            <p:ph idx="1"/>
          </p:nvPr>
        </p:nvSpPr>
        <p:spPr>
          <a:xfrm>
            <a:off x="581192" y="1477818"/>
            <a:ext cx="11029615" cy="4497532"/>
          </a:xfrm>
        </p:spPr>
        <p:txBody>
          <a:bodyPr>
            <a:normAutofit fontScale="92500" lnSpcReduction="10000"/>
          </a:bodyPr>
          <a:lstStyle/>
          <a:p>
            <a:pPr marL="0" indent="0">
              <a:buNone/>
            </a:pPr>
            <a:r>
              <a:rPr lang="en-IN" b="1" dirty="0"/>
              <a:t>Client Description</a:t>
            </a:r>
            <a:endParaRPr lang="en-IN" dirty="0"/>
          </a:p>
          <a:p>
            <a:r>
              <a:rPr lang="en-IN" dirty="0"/>
              <a:t>The firm is based out of Liverpool UK.</a:t>
            </a:r>
          </a:p>
          <a:p>
            <a:r>
              <a:rPr lang="en-IN" dirty="0"/>
              <a:t>The company was established in Year 1995.</a:t>
            </a:r>
          </a:p>
          <a:p>
            <a:r>
              <a:rPr lang="en-IN" dirty="0"/>
              <a:t>Apart from the main branch, it also has presence in the other major cities of UK like -- London, Manchester, Swansea, Edinburgh, Birmingham. However, it has no overseas presence</a:t>
            </a:r>
          </a:p>
          <a:p>
            <a:pPr marL="0" indent="0">
              <a:buNone/>
            </a:pPr>
            <a:r>
              <a:rPr lang="en-IN" b="1" dirty="0"/>
              <a:t>Decision to venture into The United States of America</a:t>
            </a:r>
            <a:endParaRPr lang="en-IN" dirty="0"/>
          </a:p>
          <a:p>
            <a:r>
              <a:rPr lang="en-IN" dirty="0"/>
              <a:t> To try its luck outside of UK, the firm has finalized that the it wants to venture into the United States of America.</a:t>
            </a:r>
          </a:p>
          <a:p>
            <a:pPr marL="0" indent="0">
              <a:buNone/>
            </a:pPr>
            <a:r>
              <a:rPr lang="en-IN" b="1" dirty="0"/>
              <a:t>Narrowing down to the specifics</a:t>
            </a:r>
            <a:r>
              <a:rPr lang="en-IN" dirty="0"/>
              <a:t> </a:t>
            </a:r>
          </a:p>
          <a:p>
            <a:r>
              <a:rPr lang="en-IN" dirty="0"/>
              <a:t>While the company has decided that the city where they would want to start the 1st Ice Cream Parlor will be California owing to few undisclosed reasons, the company has not been able to figure out in which specific neighborhood the 1st franchise will start.</a:t>
            </a:r>
          </a:p>
          <a:p>
            <a:r>
              <a:rPr lang="en-IN" dirty="0"/>
              <a:t>Also, it should be noted that this 1st franchise will be the company owned franchise. Based on the performance evaluation over a period of 1 year, company will decide on the future course.</a:t>
            </a:r>
          </a:p>
          <a:p>
            <a:pPr marL="0" indent="0">
              <a:buNone/>
            </a:pPr>
            <a:endParaRPr lang="en-IN" dirty="0"/>
          </a:p>
        </p:txBody>
      </p:sp>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6617-C0A4-4E15-98FB-9CDAEC2D14FA}"/>
              </a:ext>
            </a:extLst>
          </p:cNvPr>
          <p:cNvSpPr>
            <a:spLocks noGrp="1"/>
          </p:cNvSpPr>
          <p:nvPr>
            <p:ph type="title"/>
          </p:nvPr>
        </p:nvSpPr>
        <p:spPr>
          <a:xfrm>
            <a:off x="581192" y="702156"/>
            <a:ext cx="11029616" cy="526280"/>
          </a:xfrm>
        </p:spPr>
        <p:txBody>
          <a:bodyPr/>
          <a:lstStyle/>
          <a:p>
            <a:r>
              <a:rPr lang="en-IN" dirty="0"/>
              <a:t>Conclusion</a:t>
            </a:r>
          </a:p>
        </p:txBody>
      </p:sp>
      <p:sp>
        <p:nvSpPr>
          <p:cNvPr id="3" name="Content Placeholder 2">
            <a:extLst>
              <a:ext uri="{FF2B5EF4-FFF2-40B4-BE49-F238E27FC236}">
                <a16:creationId xmlns:a16="http://schemas.microsoft.com/office/drawing/2014/main" id="{BF2DF23E-2DEE-4EB3-9363-DC0BA10A9F7B}"/>
              </a:ext>
            </a:extLst>
          </p:cNvPr>
          <p:cNvSpPr>
            <a:spLocks noGrp="1"/>
          </p:cNvSpPr>
          <p:nvPr>
            <p:ph idx="1"/>
          </p:nvPr>
        </p:nvSpPr>
        <p:spPr>
          <a:xfrm>
            <a:off x="581192" y="1440873"/>
            <a:ext cx="11029615" cy="5181600"/>
          </a:xfrm>
        </p:spPr>
        <p:txBody>
          <a:bodyPr>
            <a:normAutofit fontScale="85000" lnSpcReduction="20000"/>
          </a:bodyPr>
          <a:lstStyle/>
          <a:p>
            <a:r>
              <a:rPr lang="en-IN" sz="1500" dirty="0"/>
              <a:t>In case the client wants to go for a cheapest alternative of these, it can start Ice Cream Parlor at either Mid-Wilshire or Westlake.</a:t>
            </a:r>
          </a:p>
          <a:p>
            <a:r>
              <a:rPr lang="en-IN" sz="1500" dirty="0"/>
              <a:t>However, in case there are no limitations with respect to rental pricing, firm can decide the go with Civic Center - Little Tokyo owing to following advantages it seems to have over others --</a:t>
            </a:r>
          </a:p>
          <a:p>
            <a:r>
              <a:rPr lang="en-IN" sz="1500" dirty="0"/>
              <a:t>1. In terms of location it is extremely close to the city centre - 34.061 Lat -118.24 Long</a:t>
            </a:r>
          </a:p>
          <a:p>
            <a:r>
              <a:rPr lang="en-IN" sz="1500" dirty="0"/>
              <a:t>2. Varied Cuisines served in the locality = Chinese, Mexican, Vietnamese, Continental, Seafood - This will attract diverse groups of people to this area which can promote branding of the firm in different communities.</a:t>
            </a:r>
          </a:p>
          <a:p>
            <a:r>
              <a:rPr lang="en-IN" sz="1600" dirty="0"/>
              <a:t>Apart from the Restaurants, there is a huge list of other places that can attract large sections of crowd –</a:t>
            </a:r>
          </a:p>
          <a:p>
            <a:pPr lvl="1"/>
            <a:r>
              <a:rPr lang="en-IN" sz="1300" dirty="0"/>
              <a:t>1.	El Pueblo Los Angeles Plaza Historical Park</a:t>
            </a:r>
          </a:p>
          <a:p>
            <a:pPr lvl="1"/>
            <a:r>
              <a:rPr lang="en-IN" sz="1300" dirty="0"/>
              <a:t>2.	Proximity to Santa Anna Freeway increasing the accessibility for people from other localities</a:t>
            </a:r>
          </a:p>
          <a:p>
            <a:pPr lvl="1"/>
            <a:r>
              <a:rPr lang="en-IN" sz="1300" dirty="0"/>
              <a:t>3.	Metro Station nearby</a:t>
            </a:r>
          </a:p>
          <a:p>
            <a:pPr lvl="1"/>
            <a:r>
              <a:rPr lang="en-IN" sz="1300" dirty="0"/>
              <a:t>4.	Los Angeles Union Station</a:t>
            </a:r>
          </a:p>
          <a:p>
            <a:pPr lvl="1"/>
            <a:r>
              <a:rPr lang="en-IN" sz="1300" dirty="0"/>
              <a:t>5.	Los Angeles State Historical Park</a:t>
            </a:r>
          </a:p>
          <a:p>
            <a:pPr lvl="1"/>
            <a:r>
              <a:rPr lang="en-IN" sz="1300" dirty="0"/>
              <a:t>6.	Los Angeles Public Library</a:t>
            </a:r>
          </a:p>
          <a:p>
            <a:pPr lvl="1"/>
            <a:r>
              <a:rPr lang="en-IN" sz="1300" dirty="0"/>
              <a:t>7.	Far East Plaza </a:t>
            </a:r>
          </a:p>
          <a:p>
            <a:pPr lvl="1"/>
            <a:r>
              <a:rPr lang="en-IN" sz="1300" dirty="0"/>
              <a:t>8.	Banks</a:t>
            </a:r>
          </a:p>
          <a:p>
            <a:pPr lvl="1"/>
            <a:r>
              <a:rPr lang="en-IN" sz="1300" dirty="0"/>
              <a:t>9.	Enormous Parking Space nearby</a:t>
            </a:r>
          </a:p>
          <a:p>
            <a:pPr lvl="1"/>
            <a:r>
              <a:rPr lang="en-IN" sz="1300" dirty="0"/>
              <a:t>10. Alpine Recreation Center and Park</a:t>
            </a:r>
          </a:p>
          <a:p>
            <a:r>
              <a:rPr lang="en-IN" sz="1600" dirty="0"/>
              <a:t>Thus, overall a hotspot attracting people from all over the town.</a:t>
            </a:r>
          </a:p>
          <a:p>
            <a:r>
              <a:rPr lang="en-IN" sz="1900" b="1" dirty="0"/>
              <a:t>Hence, as a consultant, it is advisable to have the new ice cream parlour setup at one of the 8 locations, with </a:t>
            </a:r>
            <a:r>
              <a:rPr lang="en-IN" sz="1900" b="1" dirty="0">
                <a:solidFill>
                  <a:srgbClr val="00B050"/>
                </a:solidFill>
              </a:rPr>
              <a:t>Downtown Civic Center, Chinatown, being the 1st preference.</a:t>
            </a:r>
          </a:p>
        </p:txBody>
      </p:sp>
    </p:spTree>
    <p:extLst>
      <p:ext uri="{BB962C8B-B14F-4D97-AF65-F5344CB8AC3E}">
        <p14:creationId xmlns:p14="http://schemas.microsoft.com/office/powerpoint/2010/main" val="3679242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B2E8-2AE0-42AB-8175-98E3275B8C2B}"/>
              </a:ext>
            </a:extLst>
          </p:cNvPr>
          <p:cNvSpPr>
            <a:spLocks noGrp="1"/>
          </p:cNvSpPr>
          <p:nvPr>
            <p:ph type="title"/>
          </p:nvPr>
        </p:nvSpPr>
        <p:spPr>
          <a:xfrm>
            <a:off x="581192" y="2715684"/>
            <a:ext cx="11029616" cy="1188720"/>
          </a:xfrm>
        </p:spPr>
        <p:txBody>
          <a:bodyPr/>
          <a:lstStyle/>
          <a:p>
            <a:pPr algn="ctr"/>
            <a:r>
              <a:rPr lang="en-IN" sz="7200" dirty="0"/>
              <a:t>Thank you</a:t>
            </a:r>
            <a:endParaRPr lang="en-IN" dirty="0"/>
          </a:p>
        </p:txBody>
      </p:sp>
    </p:spTree>
    <p:extLst>
      <p:ext uri="{BB962C8B-B14F-4D97-AF65-F5344CB8AC3E}">
        <p14:creationId xmlns:p14="http://schemas.microsoft.com/office/powerpoint/2010/main" val="2825980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0ADB-C51F-432D-900B-9744C67C6938}"/>
              </a:ext>
            </a:extLst>
          </p:cNvPr>
          <p:cNvSpPr>
            <a:spLocks noGrp="1"/>
          </p:cNvSpPr>
          <p:nvPr>
            <p:ph type="title"/>
          </p:nvPr>
        </p:nvSpPr>
        <p:spPr>
          <a:xfrm>
            <a:off x="581192" y="702156"/>
            <a:ext cx="11029616" cy="572462"/>
          </a:xfrm>
        </p:spPr>
        <p:txBody>
          <a:bodyPr/>
          <a:lstStyle/>
          <a:p>
            <a:r>
              <a:rPr lang="en-IN" dirty="0"/>
              <a:t>Finalising the consultant</a:t>
            </a:r>
          </a:p>
        </p:txBody>
      </p:sp>
      <p:sp>
        <p:nvSpPr>
          <p:cNvPr id="3" name="Content Placeholder 2">
            <a:extLst>
              <a:ext uri="{FF2B5EF4-FFF2-40B4-BE49-F238E27FC236}">
                <a16:creationId xmlns:a16="http://schemas.microsoft.com/office/drawing/2014/main" id="{5812F587-72E1-47ED-A9D5-7C1BC06452B2}"/>
              </a:ext>
            </a:extLst>
          </p:cNvPr>
          <p:cNvSpPr>
            <a:spLocks noGrp="1"/>
          </p:cNvSpPr>
          <p:nvPr>
            <p:ph idx="1"/>
          </p:nvPr>
        </p:nvSpPr>
        <p:spPr>
          <a:xfrm>
            <a:off x="581192" y="1413164"/>
            <a:ext cx="11029615" cy="4562186"/>
          </a:xfrm>
        </p:spPr>
        <p:txBody>
          <a:bodyPr/>
          <a:lstStyle/>
          <a:p>
            <a:r>
              <a:rPr lang="en-IN" dirty="0"/>
              <a:t>So as to be able to find a suitable neighborhood without much experimentation, the firm has approached a California based consultant specialized in Supply Chain Data Analytics to narrow down to areas where it can start its journey in United States.</a:t>
            </a:r>
          </a:p>
          <a:p>
            <a:r>
              <a:rPr lang="en-IN" dirty="0"/>
              <a:t>Consultant is expected to pinpoint the areas where the 1st Ice Cream Parlor in the United States can start.</a:t>
            </a:r>
          </a:p>
          <a:p>
            <a:r>
              <a:rPr lang="en-IN" dirty="0"/>
              <a:t>Consultant can have his/her assumptions based on his experience to define the methodology for arriving at the probable locations.</a:t>
            </a:r>
          </a:p>
          <a:p>
            <a:endParaRPr lang="en-IN" dirty="0"/>
          </a:p>
        </p:txBody>
      </p:sp>
    </p:spTree>
    <p:extLst>
      <p:ext uri="{BB962C8B-B14F-4D97-AF65-F5344CB8AC3E}">
        <p14:creationId xmlns:p14="http://schemas.microsoft.com/office/powerpoint/2010/main" val="3287434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F52F-A6D9-4C02-B506-ADF9240E6954}"/>
              </a:ext>
            </a:extLst>
          </p:cNvPr>
          <p:cNvSpPr>
            <a:spLocks noGrp="1"/>
          </p:cNvSpPr>
          <p:nvPr>
            <p:ph type="title"/>
          </p:nvPr>
        </p:nvSpPr>
        <p:spPr>
          <a:xfrm>
            <a:off x="581192" y="882650"/>
            <a:ext cx="11029616" cy="563226"/>
          </a:xfrm>
        </p:spPr>
        <p:txBody>
          <a:bodyPr>
            <a:normAutofit fontScale="90000"/>
          </a:bodyPr>
          <a:lstStyle/>
          <a:p>
            <a:r>
              <a:rPr lang="en-IN" b="1" dirty="0"/>
              <a:t>Methodology to Be Adopted</a:t>
            </a:r>
            <a:br>
              <a:rPr lang="en-IN" b="1" dirty="0"/>
            </a:br>
            <a:r>
              <a:rPr lang="en-IN" sz="2000" b="1" dirty="0"/>
              <a:t>How to gather the data and build the approach to come up with the solution?</a:t>
            </a:r>
            <a:endParaRPr lang="en-IN" dirty="0"/>
          </a:p>
        </p:txBody>
      </p:sp>
      <p:sp>
        <p:nvSpPr>
          <p:cNvPr id="3" name="Content Placeholder 2">
            <a:extLst>
              <a:ext uri="{FF2B5EF4-FFF2-40B4-BE49-F238E27FC236}">
                <a16:creationId xmlns:a16="http://schemas.microsoft.com/office/drawing/2014/main" id="{D195E4C3-A8A6-4CFD-A36C-46791E95FC6C}"/>
              </a:ext>
            </a:extLst>
          </p:cNvPr>
          <p:cNvSpPr>
            <a:spLocks noGrp="1"/>
          </p:cNvSpPr>
          <p:nvPr>
            <p:ph idx="1"/>
          </p:nvPr>
        </p:nvSpPr>
        <p:spPr>
          <a:xfrm>
            <a:off x="581192" y="1533236"/>
            <a:ext cx="11029615" cy="4442114"/>
          </a:xfrm>
        </p:spPr>
        <p:txBody>
          <a:bodyPr/>
          <a:lstStyle/>
          <a:p>
            <a:r>
              <a:rPr lang="en-IN" b="1" dirty="0"/>
              <a:t>Have a detailed list of Postal Codes for California State along with the Latitude and Longitude details for each and every postal code</a:t>
            </a:r>
            <a:endParaRPr lang="en-IN" dirty="0"/>
          </a:p>
          <a:p>
            <a:pPr lvl="0"/>
            <a:r>
              <a:rPr lang="en-IN" b="1" dirty="0"/>
              <a:t>Considering there are multiple cities in the California State, shortlisting only Los Angeles for narrowing down the research part. Assumption is that compared to other Cities, Los Angeles is a better pick.</a:t>
            </a:r>
          </a:p>
          <a:p>
            <a:pPr lvl="1"/>
            <a:r>
              <a:rPr lang="en-IN" dirty="0"/>
              <a:t>This can be replicating the Data frame to a new one with only the details where City is </a:t>
            </a:r>
            <a:r>
              <a:rPr lang="en-IN" b="1" dirty="0"/>
              <a:t>'Los Angeles'</a:t>
            </a:r>
            <a:endParaRPr lang="en-IN" dirty="0"/>
          </a:p>
          <a:p>
            <a:r>
              <a:rPr lang="en-IN" b="1" dirty="0"/>
              <a:t>Now that we have all the Latitudes and Longitudes details for all the postal codes, next thing that we need is the neighborhood details for all these postal codes</a:t>
            </a:r>
            <a:endParaRPr lang="en-IN" dirty="0"/>
          </a:p>
          <a:p>
            <a:r>
              <a:rPr lang="en-IN" b="1" dirty="0"/>
              <a:t>Using the Foursquare Location data for getting the details about the nearby Venues</a:t>
            </a:r>
          </a:p>
          <a:p>
            <a:r>
              <a:rPr lang="en-IN" b="1" dirty="0"/>
              <a:t>What to expect from Neighborhood Data and Why do we need that?</a:t>
            </a:r>
            <a:endParaRPr lang="en-IN" dirty="0"/>
          </a:p>
        </p:txBody>
      </p:sp>
    </p:spTree>
    <p:extLst>
      <p:ext uri="{BB962C8B-B14F-4D97-AF65-F5344CB8AC3E}">
        <p14:creationId xmlns:p14="http://schemas.microsoft.com/office/powerpoint/2010/main" val="2335505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5E4C3-A8A6-4CFD-A36C-46791E95FC6C}"/>
              </a:ext>
            </a:extLst>
          </p:cNvPr>
          <p:cNvSpPr>
            <a:spLocks noGrp="1"/>
          </p:cNvSpPr>
          <p:nvPr>
            <p:ph idx="1"/>
          </p:nvPr>
        </p:nvSpPr>
        <p:spPr>
          <a:xfrm>
            <a:off x="581192" y="858982"/>
            <a:ext cx="11029615" cy="5153891"/>
          </a:xfrm>
        </p:spPr>
        <p:txBody>
          <a:bodyPr>
            <a:normAutofit/>
          </a:bodyPr>
          <a:lstStyle/>
          <a:p>
            <a:r>
              <a:rPr lang="en-IN" b="1" dirty="0"/>
              <a:t>Important venues to be tracked from the Foursquare Location Data –</a:t>
            </a:r>
          </a:p>
          <a:p>
            <a:pPr lvl="1"/>
            <a:r>
              <a:rPr lang="en-IN" sz="1500" dirty="0"/>
              <a:t>Restaurants/Pubs</a:t>
            </a:r>
            <a:endParaRPr lang="en-IN" sz="1300" dirty="0"/>
          </a:p>
          <a:p>
            <a:pPr lvl="1"/>
            <a:r>
              <a:rPr lang="en-IN" sz="1500" dirty="0"/>
              <a:t>Malls</a:t>
            </a:r>
            <a:endParaRPr lang="en-IN" sz="1300" dirty="0"/>
          </a:p>
          <a:p>
            <a:pPr lvl="1"/>
            <a:r>
              <a:rPr lang="en-IN" sz="1500" dirty="0"/>
              <a:t>Multiplexes, Cinema Theatres, Local Operas</a:t>
            </a:r>
            <a:endParaRPr lang="en-IN" sz="1300" dirty="0"/>
          </a:p>
          <a:p>
            <a:pPr lvl="1"/>
            <a:r>
              <a:rPr lang="en-IN" sz="1500" dirty="0"/>
              <a:t>Schools</a:t>
            </a:r>
            <a:endParaRPr lang="en-IN" sz="1300" dirty="0"/>
          </a:p>
          <a:p>
            <a:pPr lvl="1"/>
            <a:r>
              <a:rPr lang="en-IN" sz="1500" dirty="0"/>
              <a:t>Universities/Colleges</a:t>
            </a:r>
            <a:endParaRPr lang="en-IN" sz="1300" dirty="0"/>
          </a:p>
          <a:p>
            <a:pPr lvl="1"/>
            <a:r>
              <a:rPr lang="en-IN" sz="1500" dirty="0"/>
              <a:t>Industries/Firms/Business Parks</a:t>
            </a:r>
            <a:endParaRPr lang="en-IN" sz="1300" dirty="0"/>
          </a:p>
          <a:p>
            <a:pPr lvl="1"/>
            <a:r>
              <a:rPr lang="en-IN" sz="1500" dirty="0"/>
              <a:t>Airports/Bus Terminals/Metro Stations</a:t>
            </a:r>
          </a:p>
          <a:p>
            <a:pPr marL="304800" lvl="1" indent="-304800"/>
            <a:r>
              <a:rPr lang="en-IN" sz="1700" b="1" dirty="0"/>
              <a:t>Finding Top Venues for all the Postal Codes to check the areas of our interest, the areas that will suit an Ice Cream Parlor</a:t>
            </a:r>
          </a:p>
          <a:p>
            <a:pPr marL="304800" lvl="1" indent="-304800"/>
            <a:r>
              <a:rPr lang="en-IN" sz="1700" b="1" dirty="0"/>
              <a:t>Using the Top Venues Data, cluster will be formed of different areas based on similarity of venues and then it will be presented to the Client – IceStorm</a:t>
            </a:r>
          </a:p>
          <a:p>
            <a:pPr marL="304800" lvl="1" indent="-304800"/>
            <a:r>
              <a:rPr lang="en-IN" sz="1700" b="1" dirty="0"/>
              <a:t>Once we have details on the venues of the clusters, we can the prioritize the details based on the list of neighborhood in point no. 4 and come up with 2-3 Postal Codes where IceStorm can start its Ice Cream Parlor.</a:t>
            </a:r>
          </a:p>
          <a:p>
            <a:pPr marL="324000" lvl="1" indent="0">
              <a:buNone/>
            </a:pPr>
            <a:endParaRPr lang="en-IN" sz="1300" dirty="0"/>
          </a:p>
        </p:txBody>
      </p:sp>
    </p:spTree>
    <p:extLst>
      <p:ext uri="{BB962C8B-B14F-4D97-AF65-F5344CB8AC3E}">
        <p14:creationId xmlns:p14="http://schemas.microsoft.com/office/powerpoint/2010/main" val="2741035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F52F-A6D9-4C02-B506-ADF9240E6954}"/>
              </a:ext>
            </a:extLst>
          </p:cNvPr>
          <p:cNvSpPr>
            <a:spLocks noGrp="1"/>
          </p:cNvSpPr>
          <p:nvPr>
            <p:ph type="title"/>
          </p:nvPr>
        </p:nvSpPr>
        <p:spPr>
          <a:xfrm>
            <a:off x="581192" y="702156"/>
            <a:ext cx="11029616" cy="646353"/>
          </a:xfrm>
        </p:spPr>
        <p:txBody>
          <a:bodyPr/>
          <a:lstStyle/>
          <a:p>
            <a:r>
              <a:rPr lang="en-IN" dirty="0"/>
              <a:t>Data section</a:t>
            </a:r>
          </a:p>
        </p:txBody>
      </p:sp>
      <p:sp>
        <p:nvSpPr>
          <p:cNvPr id="3" name="Content Placeholder 2">
            <a:extLst>
              <a:ext uri="{FF2B5EF4-FFF2-40B4-BE49-F238E27FC236}">
                <a16:creationId xmlns:a16="http://schemas.microsoft.com/office/drawing/2014/main" id="{D195E4C3-A8A6-4CFD-A36C-46791E95FC6C}"/>
              </a:ext>
            </a:extLst>
          </p:cNvPr>
          <p:cNvSpPr>
            <a:spLocks noGrp="1"/>
          </p:cNvSpPr>
          <p:nvPr>
            <p:ph idx="1"/>
          </p:nvPr>
        </p:nvSpPr>
        <p:spPr>
          <a:xfrm>
            <a:off x="581193" y="1514763"/>
            <a:ext cx="11029615" cy="4885459"/>
          </a:xfrm>
        </p:spPr>
        <p:txBody>
          <a:bodyPr>
            <a:normAutofit/>
          </a:bodyPr>
          <a:lstStyle/>
          <a:p>
            <a:r>
              <a:rPr lang="en-IN" b="1" dirty="0"/>
              <a:t>Importing a CSV file having Latitude Longitude and Neighborhood Details</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r>
              <a:rPr lang="en-IN" b="1" dirty="0"/>
              <a:t>Setting up Foursquare Credentials and generate Latitude and Longitude for Los Angeles City</a:t>
            </a:r>
          </a:p>
          <a:p>
            <a:pPr marL="0" indent="0">
              <a:buNone/>
            </a:pPr>
            <a:endParaRPr lang="en-IN" dirty="0"/>
          </a:p>
        </p:txBody>
      </p:sp>
      <p:pic>
        <p:nvPicPr>
          <p:cNvPr id="5" name="Picture 4">
            <a:extLst>
              <a:ext uri="{FF2B5EF4-FFF2-40B4-BE49-F238E27FC236}">
                <a16:creationId xmlns:a16="http://schemas.microsoft.com/office/drawing/2014/main" id="{781607BD-A5C4-4A0C-AD28-33852B8BF86B}"/>
              </a:ext>
            </a:extLst>
          </p:cNvPr>
          <p:cNvPicPr/>
          <p:nvPr/>
        </p:nvPicPr>
        <p:blipFill>
          <a:blip r:embed="rId2"/>
          <a:stretch>
            <a:fillRect/>
          </a:stretch>
        </p:blipFill>
        <p:spPr>
          <a:xfrm>
            <a:off x="828789" y="2207298"/>
            <a:ext cx="10023937" cy="2891175"/>
          </a:xfrm>
          <a:prstGeom prst="rect">
            <a:avLst/>
          </a:prstGeom>
        </p:spPr>
      </p:pic>
    </p:spTree>
    <p:extLst>
      <p:ext uri="{BB962C8B-B14F-4D97-AF65-F5344CB8AC3E}">
        <p14:creationId xmlns:p14="http://schemas.microsoft.com/office/powerpoint/2010/main" val="3064748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5E4C3-A8A6-4CFD-A36C-46791E95FC6C}"/>
              </a:ext>
            </a:extLst>
          </p:cNvPr>
          <p:cNvSpPr>
            <a:spLocks noGrp="1"/>
          </p:cNvSpPr>
          <p:nvPr>
            <p:ph idx="1"/>
          </p:nvPr>
        </p:nvSpPr>
        <p:spPr>
          <a:xfrm>
            <a:off x="479592" y="761446"/>
            <a:ext cx="11029615" cy="5491572"/>
          </a:xfrm>
        </p:spPr>
        <p:txBody>
          <a:bodyPr/>
          <a:lstStyle/>
          <a:p>
            <a:r>
              <a:rPr lang="en-IN" b="1" dirty="0"/>
              <a:t>Importing Features by making API Call to the Foursquare data</a:t>
            </a:r>
          </a:p>
          <a:p>
            <a:endParaRPr lang="en-IN" b="1"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p:txBody>
      </p:sp>
      <p:pic>
        <p:nvPicPr>
          <p:cNvPr id="4" name="Picture 3">
            <a:extLst>
              <a:ext uri="{FF2B5EF4-FFF2-40B4-BE49-F238E27FC236}">
                <a16:creationId xmlns:a16="http://schemas.microsoft.com/office/drawing/2014/main" id="{42C8C090-8DAA-4495-9D89-60B14C93F225}"/>
              </a:ext>
            </a:extLst>
          </p:cNvPr>
          <p:cNvPicPr>
            <a:picLocks noChangeAspect="1"/>
          </p:cNvPicPr>
          <p:nvPr/>
        </p:nvPicPr>
        <p:blipFill>
          <a:blip r:embed="rId2"/>
          <a:stretch>
            <a:fillRect/>
          </a:stretch>
        </p:blipFill>
        <p:spPr>
          <a:xfrm>
            <a:off x="568463" y="1315529"/>
            <a:ext cx="10542882" cy="5019239"/>
          </a:xfrm>
          <a:prstGeom prst="rect">
            <a:avLst/>
          </a:prstGeom>
        </p:spPr>
      </p:pic>
    </p:spTree>
    <p:extLst>
      <p:ext uri="{BB962C8B-B14F-4D97-AF65-F5344CB8AC3E}">
        <p14:creationId xmlns:p14="http://schemas.microsoft.com/office/powerpoint/2010/main" val="3402781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F52F-A6D9-4C02-B506-ADF9240E6954}"/>
              </a:ext>
            </a:extLst>
          </p:cNvPr>
          <p:cNvSpPr>
            <a:spLocks noGrp="1"/>
          </p:cNvSpPr>
          <p:nvPr>
            <p:ph type="title"/>
          </p:nvPr>
        </p:nvSpPr>
        <p:spPr>
          <a:xfrm>
            <a:off x="581192" y="702156"/>
            <a:ext cx="11029616" cy="747953"/>
          </a:xfrm>
        </p:spPr>
        <p:txBody>
          <a:bodyPr>
            <a:noAutofit/>
          </a:bodyPr>
          <a:lstStyle/>
          <a:p>
            <a:pPr lvl="0"/>
            <a:r>
              <a:rPr lang="en-IN" sz="2000" b="1" dirty="0"/>
              <a:t>Narrowing down the data and choosing the features that are needed –</a:t>
            </a:r>
            <a:br>
              <a:rPr lang="en-IN" sz="2000" dirty="0"/>
            </a:br>
            <a:r>
              <a:rPr lang="en-IN" sz="2000" b="1" dirty="0"/>
              <a:t>Choosing only Venue Names, Venue Categories and Location Data</a:t>
            </a:r>
            <a:endParaRPr lang="en-IN" sz="2000" dirty="0"/>
          </a:p>
        </p:txBody>
      </p:sp>
      <p:pic>
        <p:nvPicPr>
          <p:cNvPr id="4" name="Picture 3">
            <a:extLst>
              <a:ext uri="{FF2B5EF4-FFF2-40B4-BE49-F238E27FC236}">
                <a16:creationId xmlns:a16="http://schemas.microsoft.com/office/drawing/2014/main" id="{3B8AAFA7-7B98-4EE2-9875-EB7FD912378E}"/>
              </a:ext>
            </a:extLst>
          </p:cNvPr>
          <p:cNvPicPr/>
          <p:nvPr/>
        </p:nvPicPr>
        <p:blipFill>
          <a:blip r:embed="rId2"/>
          <a:stretch>
            <a:fillRect/>
          </a:stretch>
        </p:blipFill>
        <p:spPr>
          <a:xfrm>
            <a:off x="581192" y="1591310"/>
            <a:ext cx="11029616" cy="4864908"/>
          </a:xfrm>
          <a:prstGeom prst="rect">
            <a:avLst/>
          </a:prstGeom>
        </p:spPr>
      </p:pic>
    </p:spTree>
    <p:extLst>
      <p:ext uri="{BB962C8B-B14F-4D97-AF65-F5344CB8AC3E}">
        <p14:creationId xmlns:p14="http://schemas.microsoft.com/office/powerpoint/2010/main" val="424994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F52F-A6D9-4C02-B506-ADF9240E6954}"/>
              </a:ext>
            </a:extLst>
          </p:cNvPr>
          <p:cNvSpPr>
            <a:spLocks noGrp="1"/>
          </p:cNvSpPr>
          <p:nvPr>
            <p:ph type="title"/>
          </p:nvPr>
        </p:nvSpPr>
        <p:spPr>
          <a:xfrm>
            <a:off x="581192" y="702156"/>
            <a:ext cx="11029616" cy="1163589"/>
          </a:xfrm>
        </p:spPr>
        <p:txBody>
          <a:bodyPr>
            <a:normAutofit/>
          </a:bodyPr>
          <a:lstStyle/>
          <a:p>
            <a:r>
              <a:rPr lang="en-IN" sz="2000" b="1" dirty="0"/>
              <a:t>Now that we have the data from foursquare, aligning this with the Neighborhood data that we already have</a:t>
            </a:r>
            <a:r>
              <a:rPr lang="en-IN" sz="1800" b="1" dirty="0"/>
              <a:t> </a:t>
            </a:r>
            <a:br>
              <a:rPr lang="en-IN" sz="1800" dirty="0"/>
            </a:br>
            <a:r>
              <a:rPr lang="en-IN" sz="1800" b="1" dirty="0"/>
              <a:t>Getting Nearby Venues for each of the Neighborhood by defining a function for the same.</a:t>
            </a:r>
            <a:br>
              <a:rPr lang="en-IN" sz="1800" dirty="0"/>
            </a:br>
            <a:endParaRPr lang="en-IN" sz="1200" dirty="0"/>
          </a:p>
        </p:txBody>
      </p:sp>
      <p:pic>
        <p:nvPicPr>
          <p:cNvPr id="4" name="Picture 3">
            <a:extLst>
              <a:ext uri="{FF2B5EF4-FFF2-40B4-BE49-F238E27FC236}">
                <a16:creationId xmlns:a16="http://schemas.microsoft.com/office/drawing/2014/main" id="{63554566-4896-461B-A7A8-E0A5D6A7645B}"/>
              </a:ext>
            </a:extLst>
          </p:cNvPr>
          <p:cNvPicPr>
            <a:picLocks noChangeAspect="1"/>
          </p:cNvPicPr>
          <p:nvPr/>
        </p:nvPicPr>
        <p:blipFill>
          <a:blip r:embed="rId2"/>
          <a:stretch>
            <a:fillRect/>
          </a:stretch>
        </p:blipFill>
        <p:spPr>
          <a:xfrm>
            <a:off x="1623503" y="1865745"/>
            <a:ext cx="8185515" cy="4078577"/>
          </a:xfrm>
          <a:prstGeom prst="rect">
            <a:avLst/>
          </a:prstGeom>
        </p:spPr>
      </p:pic>
    </p:spTree>
    <p:extLst>
      <p:ext uri="{BB962C8B-B14F-4D97-AF65-F5344CB8AC3E}">
        <p14:creationId xmlns:p14="http://schemas.microsoft.com/office/powerpoint/2010/main" val="3422842532"/>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{6A0E9772-EFA4-4B27-8C1D-36850DBA9454}tf33552983</Template>
  <TotalTime>0</TotalTime>
  <Words>1654</Words>
  <Application>Microsoft Office PowerPoint</Application>
  <PresentationFormat>Widescreen</PresentationFormat>
  <Paragraphs>117</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Franklin Gothic Book</vt:lpstr>
      <vt:lpstr>Franklin Gothic Demi</vt:lpstr>
      <vt:lpstr>Wingdings 2</vt:lpstr>
      <vt:lpstr>DividendVTI</vt:lpstr>
      <vt:lpstr>Applied Data science capstone –  the battle of neighborhoods - Helping a Client to Identify locations for new business venture </vt:lpstr>
      <vt:lpstr>Overview of the problem statement</vt:lpstr>
      <vt:lpstr>Finalising the consultant</vt:lpstr>
      <vt:lpstr>Methodology to Be Adopted How to gather the data and build the approach to come up with the solution?</vt:lpstr>
      <vt:lpstr>PowerPoint Presentation</vt:lpstr>
      <vt:lpstr>Data section</vt:lpstr>
      <vt:lpstr>PowerPoint Presentation</vt:lpstr>
      <vt:lpstr>Narrowing down the data and choosing the features that are needed – Choosing only Venue Names, Venue Categories and Location Data</vt:lpstr>
      <vt:lpstr>Now that we have the data from foursquare, aligning this with the Neighborhood data that we already have  Getting Nearby Venues for each of the Neighborhood by defining a function for the same. </vt:lpstr>
      <vt:lpstr>Check how many unique venue categories we have</vt:lpstr>
      <vt:lpstr>Finding Top Venues for each neighborhood – Calculating frequency of similar venues in each neighborhood. Grouping the neighborhood such that similar Neighborhoods can then be classified in same cluster.</vt:lpstr>
      <vt:lpstr>PowerPoint Presentation</vt:lpstr>
      <vt:lpstr>Deriving at the most common venues for all the Neighborhoods and arranging in order</vt:lpstr>
      <vt:lpstr>Import KMeans from Sklearn.cluster to assign cluster labels for each Neighborhood </vt:lpstr>
      <vt:lpstr>Checking the clusters on a map using Folium</vt:lpstr>
      <vt:lpstr>Taking into account the city centre latitude and longitude, only the co-ordinates falling in the following bracket are kept and others are excluded from the data – </vt:lpstr>
      <vt:lpstr>Getting the Data around the commercial/retails rental pricing in Los Angeles to help client come up with a decision of choosing the location from the final shortlist of 8.</vt:lpstr>
      <vt:lpstr>Decoding &amp; discussing the results</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2020-04-26T10:52:39Z</dcterms:created>
  <dcterms:modified xsi:type="dcterms:W3CDTF">2020-04-26T11:25:25Z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